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5"/>
  </p:notesMasterIdLst>
  <p:sldIdLst>
    <p:sldId id="258" r:id="rId2"/>
    <p:sldId id="259" r:id="rId3"/>
    <p:sldId id="260" r:id="rId4"/>
    <p:sldId id="261" r:id="rId5"/>
    <p:sldId id="300" r:id="rId6"/>
    <p:sldId id="337" r:id="rId7"/>
    <p:sldId id="407" r:id="rId8"/>
    <p:sldId id="383" r:id="rId9"/>
    <p:sldId id="418" r:id="rId10"/>
    <p:sldId id="382" r:id="rId11"/>
    <p:sldId id="381" r:id="rId12"/>
    <p:sldId id="426" r:id="rId13"/>
    <p:sldId id="419" r:id="rId14"/>
    <p:sldId id="378" r:id="rId15"/>
    <p:sldId id="403" r:id="rId16"/>
    <p:sldId id="402" r:id="rId17"/>
    <p:sldId id="401" r:id="rId18"/>
    <p:sldId id="399" r:id="rId19"/>
    <p:sldId id="400" r:id="rId20"/>
    <p:sldId id="398" r:id="rId21"/>
    <p:sldId id="397" r:id="rId22"/>
    <p:sldId id="396" r:id="rId23"/>
    <p:sldId id="395" r:id="rId24"/>
    <p:sldId id="421" r:id="rId25"/>
    <p:sldId id="394" r:id="rId26"/>
    <p:sldId id="393" r:id="rId27"/>
    <p:sldId id="423" r:id="rId28"/>
    <p:sldId id="392" r:id="rId29"/>
    <p:sldId id="391" r:id="rId30"/>
    <p:sldId id="390" r:id="rId31"/>
    <p:sldId id="424" r:id="rId32"/>
    <p:sldId id="389" r:id="rId33"/>
    <p:sldId id="388" r:id="rId34"/>
    <p:sldId id="387" r:id="rId35"/>
    <p:sldId id="386" r:id="rId36"/>
    <p:sldId id="385" r:id="rId37"/>
    <p:sldId id="384" r:id="rId38"/>
    <p:sldId id="380" r:id="rId39"/>
    <p:sldId id="425" r:id="rId40"/>
    <p:sldId id="379" r:id="rId41"/>
    <p:sldId id="406" r:id="rId42"/>
    <p:sldId id="405" r:id="rId43"/>
    <p:sldId id="404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84903" autoAdjust="0"/>
  </p:normalViewPr>
  <p:slideViewPr>
    <p:cSldViewPr>
      <p:cViewPr varScale="1">
        <p:scale>
          <a:sx n="94" d="100"/>
          <a:sy n="9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3677-DD28-4CDD-9842-25405F25DBF9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216D-17FE-4518-9D57-BA75B747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216D-17FE-4518-9D57-BA75B747A9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3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216D-17FE-4518-9D57-BA75B747A98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614-4CC7-4322-9E7F-6A5B1222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EDDC-90F5-4E13-91EE-46195279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0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9BB-66E6-479F-91C8-533DAE16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F81A-07A8-4207-AC2F-7E4817A8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3FC5-F27D-417C-802A-CA799074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D347-4DD6-4270-B0E9-F0A29760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8B17-D069-4ED5-98BA-6A16B49D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6F4B-2595-4322-A72B-6B14DBED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47B2-3863-46C1-BCC1-DFBDEFF4A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091-0229-4F0F-9B40-92FDC8D5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AACA-14DD-4D8C-AF47-F654AF60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E37DFF5-B3FD-4F03-91D8-0A5CD546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b="1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Электроэнергетический факультет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Кафедра электроснабжения и эксплуатации электрооборудования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Учебная дисциплина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ЭКСПЛУАТАЦИЯ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 ЭЛЕКТРОСНАБЖЕНИЯ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Контакты: 	1. Соединительные.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	2. Коммутационные.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Соединительные - соединяют звенья электрической цепи.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Неразборные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цельные металлические соединения токоведущих шин, проводов.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Выполняют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опрессовкой, сваркой, пайкой, клепкой, склеиванием.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требуют постоянного контроля.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16728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Разборные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разъединяют контактируемые поверхности, а сжатие  делают с помощью болтов, винтов, шпилек, зажимов.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Применяют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ответвлений и присоединений к шинам, соединении отдельных секций, присоединении проводов, кабелей, шин к зажимам ЭО.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85028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ЩР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 -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0,4кВ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85800"/>
            <a:ext cx="4419600" cy="58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6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Ячейка 10кВ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5791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32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Коммутационные контакты.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Размыкающие. 2. Разрывные.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Размыкающие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при отсутствии тока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 разъединители, отделители).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Разрывные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включают (отключают) ток нагрузки и короткого замыкания.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Коммутационные контакты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рубящего типа, торцевые, щеточные, пальцевые, розеточные.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202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Параметры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переходное сопротивление, падение напряжения и температура, раствор, провал, площадь соприкосновения и усилие сжатия.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месте соединения - переходное сопротивление обусловлено: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Образованием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условного контакта.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Фактическая площадь отличается от геометрической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наличием микроскопических неровностей.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Ток через места присоединения.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35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Поверхность покрыта пленкой, состоящей из масляных, сульфидных, газовых составляющих и пыли.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Интенсивность образования пленки зависит от: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материала контакта;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температуры;</a:t>
            </a:r>
          </a:p>
          <a:p>
            <a:pPr marL="679500" indent="-571500" eaLnBrk="1" hangingPunct="1">
              <a:spcBef>
                <a:spcPts val="6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среды при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39948060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Переходное сопротивление зависит от давления на контактную поверхность и числа контактных точек: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ru-RU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= ρ/2а,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						(1)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где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- сопротивление контакта;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ρ - удельное сопротивление материала;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а - радиус контактной точки.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Для n точек зависимость (1) примет вид: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dirty="0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= ρ/2а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∙</a:t>
                </a:r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n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						(2)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  <a:blipFill rotWithShape="0">
                <a:blip r:embed="rId2"/>
                <a:stretch>
                  <a:fillRect l="-933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1485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Падение напряжения на контакте: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dirty="0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k</m:t>
                        </m:r>
                      </m:sub>
                    </m:sSub>
                    <m:r>
                      <a:rPr lang="ru-RU" sz="3600" b="1" i="1" dirty="0" smtClean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= </a:t>
                </a:r>
                <a:r>
                  <a:rPr lang="ru-RU" sz="3600" b="1" dirty="0" err="1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Iρ</a:t>
                </a:r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/2аn.	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					(3)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На практике используют формулу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								(4)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где	F - сила нажатия контактов.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Коэффициент k. Медь - 1∙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; серебро - 0,5∙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; </a:t>
                </a:r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алюминий - 1,6∙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ru-RU" sz="3600" b="1" i="1" dirty="0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кг</m:t>
                        </m:r>
                      </m:e>
                      <m:sup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ru-RU" sz="3600" b="1" i="1" dirty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Ом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.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Недостаток алюминиевых контактов - 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наличие прочной окисной пленки с высоким сопротивлением.</a:t>
                </a: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  <a:blipFill>
                <a:blip r:embed="rId2"/>
                <a:stretch>
                  <a:fillRect l="-933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41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Медь (сплавы) применяют в контактах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благодаря высокой электропроводности, износостойкости, технологичности и невысокой стоимости.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Недостаток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образование на поверхности пленки окислов с высоким сопротивлением и легко разрушаемой при  сжатии, трении и горении дуги.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предотвращения образования пленки поверхность покрывают нейтральной смазкой.</a:t>
            </a:r>
          </a:p>
        </p:txBody>
      </p:sp>
    </p:spTree>
    <p:extLst>
      <p:ext uri="{BB962C8B-B14F-4D97-AF65-F5344CB8AC3E}">
        <p14:creationId xmlns:p14="http://schemas.microsoft.com/office/powerpoint/2010/main" val="34659174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br>
              <a:rPr lang="ru-RU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РАЗДЕЛ I  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rgbClr val="0066FF"/>
                </a:solidFill>
                <a:latin typeface="Times New Roman" pitchFamily="18" charset="0"/>
              </a:rPr>
              <a:t>ОБЩИЕ ВОПРОСЫ ЭКСПЛУАТАЦИИ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rgbClr val="0066FF"/>
                </a:solidFill>
                <a:latin typeface="Times New Roman" pitchFamily="18" charset="0"/>
              </a:rPr>
              <a:t>СИСТЕМ ЭЛЕКТРОСНАБЖЕНИЯ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ЛЕКЦИЯ № 12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Эксплуатация контактных соединений и устройств систем электроснабжения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эксплуатации удаление пленок - только механическим путем.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Зачистка пленок - под слоем технического вазелина, препятствующего доступу воздуха к зачищаемым поверхностям.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Вазелин с контактной поверхности не удаляется и долгое время играет роль герметика.</a:t>
            </a:r>
          </a:p>
        </p:txBody>
      </p:sp>
    </p:spTree>
    <p:extLst>
      <p:ext uri="{BB962C8B-B14F-4D97-AF65-F5344CB8AC3E}">
        <p14:creationId xmlns:p14="http://schemas.microsoft.com/office/powerpoint/2010/main" val="25660652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Характеристики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Площадь соприкосновения контактов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характеризует качество их регулировки и степень износа. Фактическая площадь соприкосновения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составляет до 70 % от номинальной площади.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Раствором контактов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наибольшее расстояние между поверхностями соприкосновения при разомкнутом состоянии контактов и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составляет от 3 до 50 мм.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29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Провал контакта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расстояние, на которое перемещается подвижный контакт не теряя соприкосновения с неподвижным контактом, составляет 3 … 6 мм.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Усилие сжатия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усилие соединения двух частей включенного контакта. Проверяют динамометром.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Контакты сварные, обжимные и паяные надежнее болтовых контактов. </a:t>
            </a:r>
          </a:p>
        </p:txBody>
      </p:sp>
    </p:spTree>
    <p:extLst>
      <p:ext uri="{BB962C8B-B14F-4D97-AF65-F5344CB8AC3E}">
        <p14:creationId xmlns:p14="http://schemas.microsoft.com/office/powerpoint/2010/main" val="21286712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Степень износа зависит от: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тока и напряжения при коммутации;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длительности горения дуги;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скорости смещения дуги по поверхности;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конструктивных особенностей аппарата.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не частых коммутациях больших токов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износ в прямой зависимости от величины отключаемого тока.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небольших токах, но частых коммутациях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учитывают число проводимых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14275219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Шкаф автоматического ввода резерва</a:t>
            </a:r>
          </a:p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(ШАВР – 0,4кВ)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27403"/>
            <a:ext cx="5334000" cy="54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54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Мера износа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провал контактов и толщина контактных напаек.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Для разрывных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важны процессы включения и отключения, которые определяют износ контактов.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износе контактных поверхностей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контактов может достигать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температуры плавления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остывании может возникнуть сваривание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что приводит к отказу контактного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38059170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Работа контактного устройства.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размыкании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сила нажатия падает, растет переходное сопротивление и температура точек касания.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момент размыкания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достигает температуры плавления и между поверхностями возникает мостик из жидкого металла.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дальнейшем движении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мостик разрывается и в этом месте возникает искра или дуга.</a:t>
            </a:r>
          </a:p>
        </p:txBody>
      </p:sp>
    </p:spTree>
    <p:extLst>
      <p:ext uri="{BB962C8B-B14F-4D97-AF65-F5344CB8AC3E}">
        <p14:creationId xmlns:p14="http://schemas.microsoft.com/office/powerpoint/2010/main" val="29415344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296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6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приводит материалы к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окислению и распылению электродов в окружающую среду;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переносу с одного электрода на другой.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результате - интенсивный износ контактов или эрозия.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Превышение температуры контактного соединения над температурой примыкающих шин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или токоведущих частей определяется по формуле:</a:t>
            </a:r>
          </a:p>
        </p:txBody>
      </p:sp>
    </p:spTree>
    <p:extLst>
      <p:ext uri="{BB962C8B-B14F-4D97-AF65-F5344CB8AC3E}">
        <p14:creationId xmlns:p14="http://schemas.microsoft.com/office/powerpoint/2010/main" val="28782805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  <a:p>
                <a:pPr marL="10800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							(5)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где	I - ток нагрузки через контактный узел, А;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R</a:t>
                </a:r>
                <a:r>
                  <a:rPr lang="ru-RU" sz="28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k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- переходное сопротивление, Ом;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k</a:t>
                </a:r>
                <a:r>
                  <a:rPr lang="ru-RU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k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- коэффициент теплоотдачи с поверхности соединения, Вт/(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∙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°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С);</a:t>
                </a:r>
              </a:p>
              <a:p>
                <a:pPr marL="108000" lvl="0" indent="0" eaLnBrk="1" hangingPunct="1">
                  <a:spcBef>
                    <a:spcPts val="600"/>
                  </a:spcBef>
                  <a:buNone/>
                  <a:defRPr/>
                </a:pPr>
                <a:r>
                  <a:rPr lang="ru-RU" sz="36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S</a:t>
                </a:r>
                <a:r>
                  <a:rPr lang="ru-RU" sz="28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k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- полная поверхность контакта,</a:t>
                </a: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0" y="0"/>
                <a:ext cx="9144000" cy="6858000"/>
              </a:xfrm>
              <a:blipFill rotWithShape="0"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52400"/>
            <a:ext cx="27935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43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цели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1.Знать назначение, состав и параметры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2.Знать характеристики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3.Знать принцип работы контактных устройств.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контактных узлов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от переходного сопротивления и параметров, от которых зависит отвод тепла от места контакта.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эксплуатации контактных узлов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-меры по снижению и стабилизации переходного сопротивления для поддержания температуры в норме.</a:t>
            </a:r>
          </a:p>
        </p:txBody>
      </p:sp>
    </p:spTree>
    <p:extLst>
      <p:ext uri="{BB962C8B-B14F-4D97-AF65-F5344CB8AC3E}">
        <p14:creationId xmlns:p14="http://schemas.microsoft.com/office/powerpoint/2010/main" val="5441122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24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Сопротивление возрастает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из-за действия окружающей среды, механических нагрузок, токов нагрузки и токов КЗ,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должно превышать сопротивление более чем в 1,5…1,8 раза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Сопротивление контактов ошиновки РУ</a:t>
            </a: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температуре шин 70</a:t>
            </a:r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не должна превышать сопротивление целого участка шин равной длины более чем на 20%.</a:t>
            </a:r>
          </a:p>
        </p:txBody>
      </p:sp>
    </p:spTree>
    <p:extLst>
      <p:ext uri="{BB962C8B-B14F-4D97-AF65-F5344CB8AC3E}">
        <p14:creationId xmlns:p14="http://schemas.microsoft.com/office/powerpoint/2010/main" val="39038914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контроле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измеряют сопротивление всей цепи «ввод-вывод».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Периодичность контроля определяют требованиями к их надежности.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Измерения сопротивления болтовых соединений - ежегодно, а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опрессовкой и в пролетах - 1 раз в 6 лет,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установленных в петлях - 1 раз в 3 года.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Сопротивление сварных соединений не проверяют.</a:t>
            </a:r>
          </a:p>
        </p:txBody>
      </p:sp>
    </p:spTree>
    <p:extLst>
      <p:ext uri="{BB962C8B-B14F-4D97-AF65-F5344CB8AC3E}">
        <p14:creationId xmlns:p14="http://schemas.microsoft.com/office/powerpoint/2010/main" val="400763991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Состояние соединений методом «осмотра»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цвету поверхности, искрению, испарению влаги при дожде и снеге.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Более точно - измерением сопротивления, падения напряжения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температуры нагрева.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Переходное сопротивление измеряют на постоянном или переменном токе.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разъемных контактов применяют мосты постоянного Р333, Р3009 и переменного Р5083, Р5084 тока.</a:t>
            </a:r>
          </a:p>
        </p:txBody>
      </p:sp>
    </p:spTree>
    <p:extLst>
      <p:ext uri="{BB962C8B-B14F-4D97-AF65-F5344CB8AC3E}">
        <p14:creationId xmlns:p14="http://schemas.microsoft.com/office/powerpoint/2010/main" val="56883914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оценки состояния контактов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метод сравнения падения напряжения на участках шин, содержащих соединение и целого участка шины равной длины.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Коэффициент дефектности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ΔU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ΔU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z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			(6)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где	</a:t>
            </a:r>
            <a:r>
              <a:rPr lang="ru-RU" sz="36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ΔU</a:t>
            </a:r>
            <a:r>
              <a:rPr lang="ru-RU" sz="2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падение напряжения на участке с контактом;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ΔU</a:t>
            </a: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z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падение напряжения на целом участке шины.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Отклонение ΔU от 10 до 20 %.</a:t>
            </a:r>
          </a:p>
        </p:txBody>
      </p:sp>
    </p:spTree>
    <p:extLst>
      <p:ext uri="{BB962C8B-B14F-4D97-AF65-F5344CB8AC3E}">
        <p14:creationId xmlns:p14="http://schemas.microsoft.com/office/powerpoint/2010/main" val="35638467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Проверка качества контактного соединения шин на ток до 1000 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-измерением температуры нагрева термометрами,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термоуказателями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термопленками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термосвечами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тепловизорами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пирометрами.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Бесконтактный измеритель (пирометр) ДИЭЛТЕСТ-ТЭ или дистанционный измеритель ДИТ-2.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39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Измерительная система приборов - на базе микропроцессора.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Точность измерения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счет учета излучающей способности и влияния температуры окружающей среды.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Измерения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при температуре воздуха не более 15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С, отсутствии прямого солнечного излучения, дождя, снега, при скорости ветра не более 4 м/с.</a:t>
            </a:r>
          </a:p>
        </p:txBody>
      </p:sp>
    </p:spTree>
    <p:extLst>
      <p:ext uri="{BB962C8B-B14F-4D97-AF65-F5344CB8AC3E}">
        <p14:creationId xmlns:p14="http://schemas.microsoft.com/office/powerpoint/2010/main" val="65412565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Состояние сварных и прессуемых соединений - по избыточной температуре или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коэффициенту дефектности kд.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kд - </a:t>
            </a: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отношение измеренного превышения температуры соединения к превышению температуры, измеренному на целом участке шины или провода, отстоящем от соединения на расстоянии не менее 1 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kд ≤ 1,2 - начальная неисправность.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kд = 1,2 … 1,5 - опасный дефект.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kд &gt; 1,5 - аварийный дефект.</a:t>
            </a:r>
          </a:p>
        </p:txBody>
      </p:sp>
    </p:spTree>
    <p:extLst>
      <p:ext uri="{BB962C8B-B14F-4D97-AF65-F5344CB8AC3E}">
        <p14:creationId xmlns:p14="http://schemas.microsoft.com/office/powerpoint/2010/main" val="33032831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19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вопросы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Назначение, состав и параметры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Характеристики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Работа контактного устройства. 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Заключение</a:t>
            </a:r>
          </a:p>
          <a:p>
            <a:pPr marL="533400" indent="-533400" eaLnBrk="1" hangingPunct="1">
              <a:buFontTx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проверке контактной системы выключателей и разъединителей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проверяют одновременность включения и отключения контактов всех трех фаз.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отрегулированных контактов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разновременность включения допускается в пределах 4 мм по ходу контактов (0,5 … 5 % хода траверсы).</a:t>
            </a:r>
          </a:p>
        </p:txBody>
      </p:sp>
    </p:spTree>
    <p:extLst>
      <p:ext uri="{BB962C8B-B14F-4D97-AF65-F5344CB8AC3E}">
        <p14:creationId xmlns:p14="http://schemas.microsoft.com/office/powerpoint/2010/main" val="2181167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проверках контактов разъединителей и выключателей нагрузки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контроль зазоров между подвижными и неподвижными контактами.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Зазор измеряют щупом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0,05 … 0,08 мм шириной 10 мм, которые при испытаниях не должны входить в глубину зазора более чем на 4 мм.</a:t>
            </a:r>
          </a:p>
        </p:txBody>
      </p:sp>
    </p:spTree>
    <p:extLst>
      <p:ext uri="{BB962C8B-B14F-4D97-AF65-F5344CB8AC3E}">
        <p14:creationId xmlns:p14="http://schemas.microsoft.com/office/powerpoint/2010/main" val="30086728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603411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1479266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Список рекомендуемой литературы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itchFamily="18" charset="0"/>
              </a:rPr>
              <a:t>	Основная литература 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ru-RU" b="1" dirty="0">
                <a:latin typeface="Times New Roman" pitchFamily="18" charset="0"/>
              </a:rPr>
              <a:t>Эксплуатация систем электроснабжения		 / В. Я. Хорольский,  М. А. Таранов: СтГАУ. 	– Ставрополь: АГРУС, 2013. – 256с.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2. Таранов М. А. Эксплуатация систем    	электроснабжения / М. А. Таранов, В. Я. 	Хорольский,– Ростов-на-Дону: «Терра», 	2010. – 320с.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3. Электробезопасность эксплуатации сельских 	электроустановок / М. А. Таранов, В. Я. 	Хорольский, Е. Е. Привалов. 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	– М.: ФОРУМ: ИНФРА-М. 2014. – 96с.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Электрическая схема ЭО состоит из ряда соединенных элементов, образующих цепь электрического тока.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Элементы связаны между собой через контактные соединения и устройства.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Слово контакт происходит от латинского слова «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contactus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-прикосновение.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Контакт - место перехода из одной токоведущей части в другую.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5114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Открытое распределительное устройство</a:t>
            </a:r>
          </a:p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напряжением 330кВ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55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41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Назначение, состав и параметры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контактных соединений.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Контакт - совокупность двух или нескольких проводников тока, соединенных между собой силой сжатия.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Контактные узлы - элементы линий, электрических аппаратов, токопроводов.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Аварии.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1. Следствие плохо выполненных контактов.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Отсутствие постоянного контроля и ухода.</a:t>
            </a:r>
          </a:p>
        </p:txBody>
      </p:sp>
    </p:spTree>
    <p:extLst>
      <p:ext uri="{BB962C8B-B14F-4D97-AF65-F5344CB8AC3E}">
        <p14:creationId xmlns:p14="http://schemas.microsoft.com/office/powerpoint/2010/main" val="19357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Камеры сборные односторонние (КСО)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7086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94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1202</Words>
  <Application>Microsoft Office PowerPoint</Application>
  <PresentationFormat>Экран (4:3)</PresentationFormat>
  <Paragraphs>177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Times New Roman</vt:lpstr>
      <vt:lpstr>Wingdings</vt:lpstr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cp:lastModifiedBy>Пользователь</cp:lastModifiedBy>
  <cp:revision>264</cp:revision>
  <cp:lastPrinted>1601-01-01T00:00:00Z</cp:lastPrinted>
  <dcterms:created xsi:type="dcterms:W3CDTF">1601-01-01T00:00:00Z</dcterms:created>
  <dcterms:modified xsi:type="dcterms:W3CDTF">2020-10-17T09:35:29Z</dcterms:modified>
  <cp:category>текст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